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5"/>
  </p:notesMasterIdLst>
  <p:sldIdLst>
    <p:sldId id="256" r:id="rId2"/>
    <p:sldId id="264" r:id="rId3"/>
    <p:sldId id="257" r:id="rId4"/>
    <p:sldId id="269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</p:sldIdLst>
  <p:sldSz cx="9144000" cy="5143500" type="screen16x9"/>
  <p:notesSz cx="6858000" cy="9144000"/>
  <p:embeddedFontLst>
    <p:embeddedFont>
      <p:font typeface="Varela Round" panose="020B0604020202020204" charset="-79"/>
      <p:regular r:id="rId16"/>
    </p:embeddedFont>
    <p:embeddedFont>
      <p:font typeface="Arial Black" panose="020B0A04020102020204" pitchFamily="34" charset="0"/>
      <p:bold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Raleway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203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467d88f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467d88f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85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6c041011f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6c041011f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012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1854d925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1854d925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2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1854d925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1854d925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8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pt-pt.facebook.com/FabricaDeStartups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2675826/admin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youtube.com/channel/UCundLMW1pc0I4zXmzIQvuxw" TargetMode="External"/><Relationship Id="rId4" Type="http://schemas.openxmlformats.org/officeDocument/2006/relationships/hyperlink" Target="https://www.instagram.com/fabrica_de_startups/" TargetMode="External"/><Relationship Id="rId9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 type="title">
  <p:cSld name="TITLE">
    <p:bg>
      <p:bgPr>
        <a:solidFill>
          <a:srgbClr val="F76C6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with Patern">
  <p:cSld name="ONE_COLUMN_TEXT_2_1_1_1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12345" t="24809" r="49024" b="24814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ONE_COLUMN_TEXT_2_1_1_1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l="12345" t="24809" r="49024" b="24814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1">
  <p:cSld name="TITLE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text">
  <p:cSld name="ONE_COLUMN_TEXT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 descr="Wild Code School"/>
          <p:cNvPicPr preferRelativeResize="0"/>
          <p:nvPr/>
        </p:nvPicPr>
        <p:blipFill rotWithShape="1">
          <a:blip r:embed="rId2">
            <a:alphaModFix/>
          </a:blip>
          <a:srcRect r="38336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1">
  <p:cSld name="ONE_COLUMN_TEXT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2">
  <p:cSld name="TITLE_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rgbClr val="F9979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2">
  <p:cSld name="ONE_COLUMN_TEXT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3">
  <p:cSld name="ONE_COLUMN_TEXT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3">
  <p:cSld name="TITLE_5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4">
  <p:cSld name="ONE_COLUMN_TEXT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text 1">
  <p:cSld name="ONE_COLUMN_TEXT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 descr="Wild Code School"/>
          <p:cNvPicPr preferRelativeResize="0"/>
          <p:nvPr/>
        </p:nvPicPr>
        <p:blipFill rotWithShape="1">
          <a:blip r:embed="rId2">
            <a:alphaModFix/>
          </a:blip>
          <a:srcRect r="38336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7" name="Google Shape;127;p2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28" name="Google Shape;128;p26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6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6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3" name="Google Shape;133;p27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36" name="Google Shape;136;p27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41" name="Google Shape;141;p27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7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7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149" name="Google Shape;149;p28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50" name="Google Shape;150;p28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8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8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">
  <p:cSld name="11_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8" name="Google Shape;158;p2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59" name="Google Shape;159;p29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9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9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30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6" name="Google Shape;166;p30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70" name="Google Shape;170;p30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71" name="Google Shape;171;p30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0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0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 1">
  <p:cSld name="TITLE_1_1">
    <p:bg>
      <p:bgPr>
        <a:solidFill>
          <a:srgbClr val="F76C6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t="258" b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Only">
  <p:cSld name="15_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6" name="Google Shape;176;p31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31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3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>
            <a:spLocks noGrp="1"/>
          </p:cNvSpPr>
          <p:nvPr>
            <p:ph type="pic" idx="4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3" name="Google Shape;183;p3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84" name="Google Shape;184;p31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1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>
  <p:cSld name="TITLE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sz="4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">
  <p:cSld name="17_Title 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Uma imagem com desenh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sz="3000" b="1" i="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2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1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7" name="Google Shape;197;p33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33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>
            <a:spLocks noGrp="1"/>
          </p:cNvSpPr>
          <p:nvPr>
            <p:ph type="pic" idx="3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Only">
  <p:cSld name="10_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07" name="Google Shape;207;p3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08" name="Google Shape;208;p34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4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4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 1">
  <p:cSld name="TITLE_6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sz="4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body" idx="1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9" name="Google Shape;219;p3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22" name="Google Shape;222;p3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4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27" name="Google Shape;227;p36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6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6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35" name="Google Shape;235;p3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36" name="Google Shape;236;p37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7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7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 1">
  <p:cSld name="6_Title Only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4" name="Google Shape;244;p38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45" name="Google Shape;245;p38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8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8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 1">
  <p:cSld name="11_Title Only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53" name="Google Shape;253;p3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54" name="Google Shape;254;p39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9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9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Only">
  <p:cSld name="12_Title 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60" name="Google Shape;260;p41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41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41"/>
          <p:cNvSpPr txBox="1">
            <a:spLocks noGrp="1"/>
          </p:cNvSpPr>
          <p:nvPr>
            <p:ph type="body" idx="2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3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>
            <a:spLocks noGrp="1"/>
          </p:cNvSpPr>
          <p:nvPr>
            <p:ph type="pic" idx="4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7" name="Google Shape;267;p4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68" name="Google Shape;268;p41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41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1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 1">
  <p:cSld name="17_Title Only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 descr="Uma imagem com desenh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2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75" name="Google Shape;275;p42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42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>
            <a:spLocks noGrp="1"/>
          </p:cNvSpPr>
          <p:nvPr>
            <p:ph type="pic" idx="3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3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84" name="Google Shape;284;p43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8" name="Google Shape;288;p43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89" name="Google Shape;289;p43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3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3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4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4" name="Google Shape;29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96" name="Google Shape;296;p44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99" name="Google Shape;299;p4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300" name="Google Shape;300;p44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44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4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adecimento_contactos">
  <p:cSld name="Agradecimento_contacto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xfrm>
            <a:off x="753394" y="858703"/>
            <a:ext cx="3641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1666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body" idx="2"/>
          </p:nvPr>
        </p:nvSpPr>
        <p:spPr>
          <a:xfrm>
            <a:off x="863203" y="3517414"/>
            <a:ext cx="28002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7340" y="2212587"/>
            <a:ext cx="40673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8511" y="2212587"/>
            <a:ext cx="403783" cy="40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9122" y="2212587"/>
            <a:ext cx="21138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8444" y="2325569"/>
            <a:ext cx="415020" cy="29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>
            <a:spLocks noGrp="1"/>
          </p:cNvSpPr>
          <p:nvPr>
            <p:ph type="body" idx="3"/>
          </p:nvPr>
        </p:nvSpPr>
        <p:spPr>
          <a:xfrm>
            <a:off x="863203" y="3837647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5"/>
          <p:cNvSpPr txBox="1">
            <a:spLocks noGrp="1"/>
          </p:cNvSpPr>
          <p:nvPr>
            <p:ph type="body" idx="4"/>
          </p:nvPr>
        </p:nvSpPr>
        <p:spPr>
          <a:xfrm>
            <a:off x="863203" y="4047422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9">
          <p15:clr>
            <a:srgbClr val="FBAE40"/>
          </p15:clr>
        </p15:guide>
        <p15:guide id="2" pos="464">
          <p15:clr>
            <a:srgbClr val="FBAE40"/>
          </p15:clr>
        </p15:guide>
        <p15:guide id="3" pos="5296">
          <p15:clr>
            <a:srgbClr val="FBAE40"/>
          </p15:clr>
        </p15:guide>
        <p15:guide id="4" orient="horz" pos="2862">
          <p15:clr>
            <a:srgbClr val="FBAE40"/>
          </p15:clr>
        </p15:guide>
        <p15:guide id="5" pos="958">
          <p15:clr>
            <a:srgbClr val="FBAE40"/>
          </p15:clr>
        </p15:guide>
        <p15:guide id="6" pos="1111">
          <p15:clr>
            <a:srgbClr val="FBAE40"/>
          </p15:clr>
        </p15:guide>
        <p15:guide id="7" pos="162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6" name="Google Shape;31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18" name="Google Shape;318;p4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321" name="Google Shape;321;p46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6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6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ONE_COLUMN_TEXT">
    <p:bg>
      <p:bgPr>
        <a:solidFill>
          <a:srgbClr val="F99797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 idx="2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ection">
  <p:cSld name="ONE_COLUMN_TEXT_2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ection Split">
  <p:cSld name="ONE_COLUMN_TEXT_2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3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4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lored with Patern">
  <p:cSld name="ONE_COLUMN_TEXT_2_1_1">
    <p:bg>
      <p:bgPr>
        <a:solidFill>
          <a:srgbClr val="F76C6C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lored">
  <p:cSld name="ONE_COLUMN_TEXT_2_1_1_2">
    <p:bg>
      <p:bgPr>
        <a:solidFill>
          <a:srgbClr val="F76C6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213" y="1362147"/>
            <a:ext cx="872188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err="1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Système</a:t>
            </a:r>
            <a:endParaRPr lang="en-GB" sz="4800" dirty="0">
              <a:solidFill>
                <a:srgbClr val="FFFFFF"/>
              </a:solidFill>
              <a:latin typeface="Varela Round" panose="020B0604020202020204" charset="-79"/>
              <a:cs typeface="Varela Round" panose="020B0604020202020204" charset="-79"/>
            </a:endParaRPr>
          </a:p>
          <a:p>
            <a:pPr algn="ctr"/>
            <a:r>
              <a:rPr lang="en-GB" sz="4800" dirty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d</a:t>
            </a:r>
            <a:r>
              <a:rPr lang="en-GB" sz="4800" dirty="0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e</a:t>
            </a:r>
          </a:p>
          <a:p>
            <a:pPr algn="ctr"/>
            <a:r>
              <a:rPr lang="en-GB" sz="4800" dirty="0" err="1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recommandation</a:t>
            </a:r>
            <a:r>
              <a:rPr lang="en-GB" sz="1100" dirty="0" smtClean="0"/>
              <a:t/>
            </a:r>
            <a:br>
              <a:rPr lang="en-GB" sz="1100" dirty="0" smtClean="0"/>
            </a:br>
            <a:endParaRPr lang="en-GB" sz="1100" dirty="0"/>
          </a:p>
        </p:txBody>
      </p:sp>
      <p:sp>
        <p:nvSpPr>
          <p:cNvPr id="3" name="Rectangle 2"/>
          <p:cNvSpPr/>
          <p:nvPr/>
        </p:nvSpPr>
        <p:spPr>
          <a:xfrm>
            <a:off x="1600199" y="4713915"/>
            <a:ext cx="6241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Melvin </a:t>
            </a:r>
            <a:r>
              <a:rPr lang="fr-FR" dirty="0" err="1">
                <a:solidFill>
                  <a:srgbClr val="FFFFFF"/>
                </a:solidFill>
                <a:latin typeface="Arial" panose="020B0604020202020204" pitchFamily="34" charset="0"/>
              </a:rPr>
              <a:t>Bridault</a:t>
            </a: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– Ben </a:t>
            </a:r>
            <a:r>
              <a:rPr lang="fr-FR" dirty="0" err="1" smtClean="0">
                <a:solidFill>
                  <a:srgbClr val="FFFFFF"/>
                </a:solidFill>
                <a:latin typeface="Arial" panose="020B0604020202020204" pitchFamily="34" charset="0"/>
              </a:rPr>
              <a:t>Tapscott</a:t>
            </a: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 – Charles </a:t>
            </a:r>
            <a:r>
              <a:rPr lang="fr-FR" dirty="0" err="1" smtClean="0">
                <a:solidFill>
                  <a:srgbClr val="FFFFFF"/>
                </a:solidFill>
                <a:latin typeface="Arial" panose="020B0604020202020204" pitchFamily="34" charset="0"/>
              </a:rPr>
              <a:t>Spriet</a:t>
            </a: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- Rattana </a:t>
            </a:r>
            <a:r>
              <a:rPr lang="fr-FR" dirty="0" err="1">
                <a:solidFill>
                  <a:srgbClr val="FFFFFF"/>
                </a:solidFill>
                <a:latin typeface="Arial" panose="020B0604020202020204" pitchFamily="34" charset="0"/>
              </a:rPr>
              <a:t>Pangnathip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Démographie de la Creuse</a:t>
            </a:r>
            <a:endParaRPr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8" y="980339"/>
            <a:ext cx="6188659" cy="37247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10" y="980339"/>
            <a:ext cx="2474940" cy="144065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920" y="2501413"/>
            <a:ext cx="2472530" cy="79722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459510" y="3643214"/>
            <a:ext cx="2474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050" dirty="0" smtClean="0"/>
              <a:t>Population vieillissante avec un faible renouvellement de la population.</a:t>
            </a:r>
          </a:p>
          <a:p>
            <a:pPr algn="just"/>
            <a:endParaRPr lang="fr-FR" sz="1050" dirty="0"/>
          </a:p>
          <a:p>
            <a:pPr algn="just"/>
            <a:r>
              <a:rPr lang="fr-FR" sz="1050" dirty="0" smtClean="0"/>
              <a:t>Part majoritaire « d’actifs » mais dont la tendance est plus proche de la retraite… </a:t>
            </a:r>
            <a:endParaRPr lang="fr-FR" sz="1050" dirty="0"/>
          </a:p>
        </p:txBody>
      </p:sp>
      <p:sp>
        <p:nvSpPr>
          <p:cNvPr id="15" name="Rectangle 14"/>
          <p:cNvSpPr/>
          <p:nvPr/>
        </p:nvSpPr>
        <p:spPr>
          <a:xfrm>
            <a:off x="5052850" y="4920676"/>
            <a:ext cx="40911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https</a:t>
            </a:r>
            <a:r>
              <a:rPr lang="fr-FR" sz="800" dirty="0"/>
              <a:t>://www.insee.fr/fr/statistiques/2011101?geo=DEP-23#tableau-REV_G1</a:t>
            </a:r>
          </a:p>
        </p:txBody>
      </p:sp>
    </p:spTree>
    <p:extLst>
      <p:ext uri="{BB962C8B-B14F-4D97-AF65-F5344CB8AC3E}">
        <p14:creationId xmlns:p14="http://schemas.microsoft.com/office/powerpoint/2010/main" val="384822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Démographie de la Creuse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7" y="1206466"/>
            <a:ext cx="8462993" cy="121030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8987" y="2698263"/>
            <a:ext cx="63385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smtClean="0"/>
              <a:t>Malgré l’arrivée de nouveaux habitants, le solde démographique de la Creuse est négatif.</a:t>
            </a:r>
          </a:p>
          <a:p>
            <a:r>
              <a:rPr lang="fr-FR" sz="1050" dirty="0" smtClean="0"/>
              <a:t>Si le taux de mortalité se maintient, le taux de natalité quant à lui est en diminution continue.</a:t>
            </a:r>
          </a:p>
          <a:p>
            <a:r>
              <a:rPr lang="fr-FR" sz="1050" dirty="0" smtClean="0"/>
              <a:t>Le vieillissement de la population va continuer à accentuer ce solde négatif si la tendance se maintient.</a:t>
            </a:r>
            <a:endParaRPr lang="fr-FR" sz="1050" dirty="0"/>
          </a:p>
        </p:txBody>
      </p:sp>
      <p:sp>
        <p:nvSpPr>
          <p:cNvPr id="10" name="Rectangle 9"/>
          <p:cNvSpPr/>
          <p:nvPr/>
        </p:nvSpPr>
        <p:spPr>
          <a:xfrm>
            <a:off x="5052850" y="4920676"/>
            <a:ext cx="40911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https</a:t>
            </a:r>
            <a:r>
              <a:rPr lang="fr-FR" sz="800" dirty="0"/>
              <a:t>://www.insee.fr/fr/statistiques/2011101?geo=DEP-23#tableau-REV_G1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11760" y="837157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76C6C"/>
                </a:solidFill>
              </a:rPr>
              <a:t>Balance démographique</a:t>
            </a:r>
            <a:endParaRPr lang="fr-FR" dirty="0">
              <a:solidFill>
                <a:srgbClr val="F7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3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Démographie de la Creuse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46" y="1640430"/>
            <a:ext cx="4595654" cy="35030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144934"/>
            <a:ext cx="5734378" cy="160956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9809" y="2963360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Proportion importante des personnes de +55 ans et des retraités</a:t>
            </a:r>
          </a:p>
          <a:p>
            <a:r>
              <a:rPr lang="fr-FR" sz="1000" dirty="0" smtClean="0"/>
              <a:t>Idem pour les -15/24 ans, ce qui induit une part non négligeable </a:t>
            </a:r>
            <a:r>
              <a:rPr lang="fr-FR" sz="1000" dirty="0"/>
              <a:t>de </a:t>
            </a:r>
            <a:r>
              <a:rPr lang="fr-FR" sz="1000" dirty="0" smtClean="0"/>
              <a:t>famille.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1760" y="837157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76C6C"/>
                </a:solidFill>
              </a:rPr>
              <a:t>Catégories socio-professionnelles</a:t>
            </a:r>
            <a:endParaRPr lang="fr-FR" dirty="0">
              <a:solidFill>
                <a:srgbClr val="F76C6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928056"/>
            <a:ext cx="40911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https</a:t>
            </a:r>
            <a:r>
              <a:rPr lang="fr-FR" sz="800" dirty="0"/>
              <a:t>://www.insee.fr/fr/statistiques/2011101?geo=DEP-23#tableau-REV_G1</a:t>
            </a:r>
          </a:p>
        </p:txBody>
      </p:sp>
    </p:spTree>
    <p:extLst>
      <p:ext uri="{BB962C8B-B14F-4D97-AF65-F5344CB8AC3E}">
        <p14:creationId xmlns:p14="http://schemas.microsoft.com/office/powerpoint/2010/main" val="188413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1264741"/>
            <a:ext cx="3849543" cy="1400197"/>
          </a:xfrm>
          <a:prstGeom prst="rect">
            <a:avLst/>
          </a:prstGeom>
        </p:spPr>
      </p:pic>
      <p:sp>
        <p:nvSpPr>
          <p:cNvPr id="8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Démographie de la Creuse</a:t>
            </a:r>
            <a:endParaRPr dirty="0"/>
          </a:p>
        </p:txBody>
      </p:sp>
      <p:sp>
        <p:nvSpPr>
          <p:cNvPr id="9" name="ZoneTexte 8"/>
          <p:cNvSpPr txBox="1"/>
          <p:nvPr/>
        </p:nvSpPr>
        <p:spPr>
          <a:xfrm>
            <a:off x="111760" y="837157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76C6C"/>
                </a:solidFill>
              </a:rPr>
              <a:t>Composition des ménages</a:t>
            </a:r>
            <a:endParaRPr lang="fr-FR" dirty="0">
              <a:solidFill>
                <a:srgbClr val="F76C6C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924432"/>
            <a:ext cx="3057007" cy="20759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15839" t="1451" r="6123" b="5651"/>
          <a:stretch/>
        </p:blipFill>
        <p:spPr>
          <a:xfrm>
            <a:off x="3229234" y="2929226"/>
            <a:ext cx="2765110" cy="2071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811" y="2924432"/>
            <a:ext cx="3013784" cy="2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5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marché du cinéma en France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" y="790618"/>
            <a:ext cx="5671198" cy="4137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360" y="4928056"/>
            <a:ext cx="30886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CNC  centre national du cinéma et de l’image animée</a:t>
            </a:r>
            <a:endParaRPr lang="fr-FR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marché du cinéma en France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26" y="790617"/>
            <a:ext cx="4470477" cy="3270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360" y="4928056"/>
            <a:ext cx="30886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CNC  centre national du cinéma et de l’image animée</a:t>
            </a:r>
            <a:endParaRPr lang="fr-FR" sz="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6" y="790617"/>
            <a:ext cx="4074264" cy="177619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757" y="2846512"/>
            <a:ext cx="4074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b="1" u="sng" dirty="0" smtClean="0"/>
              <a:t>Analyse</a:t>
            </a:r>
            <a:r>
              <a:rPr lang="fr-FR" sz="1100" dirty="0" smtClean="0"/>
              <a:t> : </a:t>
            </a:r>
          </a:p>
          <a:p>
            <a:pPr algn="just"/>
            <a:endParaRPr lang="fr-FR" sz="1100" dirty="0" smtClean="0"/>
          </a:p>
          <a:p>
            <a:pPr algn="just"/>
            <a:r>
              <a:rPr lang="fr-FR" sz="1100" dirty="0" smtClean="0"/>
              <a:t>La diminution des films US en 2020 est probablement due aux nombreux décalages de sorties liés à la crise sanitaire.</a:t>
            </a:r>
          </a:p>
          <a:p>
            <a:endParaRPr lang="fr-FR" sz="1100" dirty="0"/>
          </a:p>
          <a:p>
            <a:pPr algn="just"/>
            <a:r>
              <a:rPr lang="fr-FR" sz="1100" dirty="0" smtClean="0"/>
              <a:t>Néanmoins, le tableau nous permet de définir que les films appréciés du public sont quasiment tous français ou américains.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383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44" y="717350"/>
            <a:ext cx="6262419" cy="4426150"/>
          </a:xfrm>
          <a:prstGeom prst="rect">
            <a:avLst/>
          </a:prstGeom>
        </p:spPr>
      </p:pic>
      <p:sp>
        <p:nvSpPr>
          <p:cNvPr id="9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marché de la VOD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54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Les acteurs de la VOD (exemples)</a:t>
            </a:r>
            <a:endParaRPr dirty="0"/>
          </a:p>
        </p:txBody>
      </p:sp>
      <p:sp>
        <p:nvSpPr>
          <p:cNvPr id="14" name="ZoneTexte 13"/>
          <p:cNvSpPr txBox="1"/>
          <p:nvPr/>
        </p:nvSpPr>
        <p:spPr>
          <a:xfrm>
            <a:off x="6542917" y="3781471"/>
            <a:ext cx="2252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76C6C"/>
                </a:solidFill>
              </a:rPr>
              <a:t>Acteurs spécialisés</a:t>
            </a:r>
          </a:p>
          <a:p>
            <a:r>
              <a:rPr lang="fr-FR" sz="1100" dirty="0" smtClean="0"/>
              <a:t>(ADN, </a:t>
            </a:r>
            <a:r>
              <a:rPr lang="fr-FR" sz="1100" dirty="0" err="1" smtClean="0"/>
              <a:t>Wakanim</a:t>
            </a:r>
            <a:r>
              <a:rPr lang="fr-FR" sz="1100" dirty="0" smtClean="0"/>
              <a:t>, </a:t>
            </a:r>
            <a:r>
              <a:rPr lang="fr-FR" sz="1100" dirty="0" err="1" smtClean="0"/>
              <a:t>Crunchyroll</a:t>
            </a:r>
            <a:r>
              <a:rPr lang="fr-FR" sz="1100" dirty="0" smtClean="0"/>
              <a:t>, …)</a:t>
            </a:r>
            <a:endParaRPr lang="fr-FR" sz="1100" dirty="0"/>
          </a:p>
        </p:txBody>
      </p:sp>
      <p:sp>
        <p:nvSpPr>
          <p:cNvPr id="15" name="Rectangle 14"/>
          <p:cNvSpPr/>
          <p:nvPr/>
        </p:nvSpPr>
        <p:spPr>
          <a:xfrm>
            <a:off x="3803147" y="4899627"/>
            <a:ext cx="5277778" cy="2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https</a:t>
            </a:r>
            <a:r>
              <a:rPr lang="fr-FR" sz="800" dirty="0"/>
              <a:t>://www.clubic.com/guide-achat/article-843884-1-streaming-video-quelle-meilleure-plateforme.html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350537" y="4307396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76C6C"/>
                </a:solidFill>
              </a:rPr>
              <a:t>Service VOD chaînes locales</a:t>
            </a:r>
          </a:p>
        </p:txBody>
      </p:sp>
      <p:grpSp>
        <p:nvGrpSpPr>
          <p:cNvPr id="30" name="Groupe 29"/>
          <p:cNvGrpSpPr/>
          <p:nvPr/>
        </p:nvGrpSpPr>
        <p:grpSpPr>
          <a:xfrm>
            <a:off x="4088409" y="850621"/>
            <a:ext cx="3241593" cy="984885"/>
            <a:chOff x="4088409" y="850621"/>
            <a:chExt cx="3241593" cy="984885"/>
          </a:xfrm>
        </p:grpSpPr>
        <p:sp>
          <p:nvSpPr>
            <p:cNvPr id="13" name="ZoneTexte 12"/>
            <p:cNvSpPr txBox="1"/>
            <p:nvPr/>
          </p:nvSpPr>
          <p:spPr>
            <a:xfrm>
              <a:off x="4088409" y="850621"/>
              <a:ext cx="3241593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76C6C"/>
                  </a:solidFill>
                </a:rPr>
                <a:t>SALTO</a:t>
              </a:r>
            </a:p>
            <a:p>
              <a:r>
                <a:rPr lang="fr-FR" sz="1100" dirty="0" smtClean="0"/>
                <a:t>+ Agrégat des principaux acteurs TV français</a:t>
              </a:r>
            </a:p>
            <a:p>
              <a:r>
                <a:rPr lang="fr-FR" sz="1100" dirty="0" smtClean="0"/>
                <a:t>+ </a:t>
              </a:r>
              <a:r>
                <a:rPr lang="fr-FR" sz="1100" dirty="0" err="1" smtClean="0"/>
                <a:t>Replay</a:t>
              </a:r>
              <a:r>
                <a:rPr lang="fr-FR" sz="1100" dirty="0" smtClean="0"/>
                <a:t> des émissions et shows + direct + VOD</a:t>
              </a:r>
            </a:p>
            <a:p>
              <a:r>
                <a:rPr lang="fr-FR" sz="1100" dirty="0" smtClean="0"/>
                <a:t>- Disponibilité limitée</a:t>
              </a:r>
            </a:p>
            <a:p>
              <a:r>
                <a:rPr lang="fr-FR" sz="1100" dirty="0" smtClean="0"/>
                <a:t>- Qualité vidéo pauvre </a:t>
              </a:r>
              <a:endParaRPr lang="fr-FR" sz="1100" dirty="0"/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6512" y="882304"/>
              <a:ext cx="1132573" cy="227183"/>
            </a:xfrm>
            <a:prstGeom prst="rect">
              <a:avLst/>
            </a:prstGeom>
          </p:spPr>
        </p:pic>
      </p:grpSp>
      <p:grpSp>
        <p:nvGrpSpPr>
          <p:cNvPr id="28" name="Groupe 27"/>
          <p:cNvGrpSpPr/>
          <p:nvPr/>
        </p:nvGrpSpPr>
        <p:grpSpPr>
          <a:xfrm>
            <a:off x="451558" y="897752"/>
            <a:ext cx="1723549" cy="477054"/>
            <a:chOff x="451558" y="897752"/>
            <a:chExt cx="1723549" cy="477054"/>
          </a:xfrm>
        </p:grpSpPr>
        <p:sp>
          <p:nvSpPr>
            <p:cNvPr id="8" name="ZoneTexte 7"/>
            <p:cNvSpPr txBox="1"/>
            <p:nvPr/>
          </p:nvSpPr>
          <p:spPr>
            <a:xfrm>
              <a:off x="451558" y="897752"/>
              <a:ext cx="172354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76C6C"/>
                  </a:solidFill>
                </a:rPr>
                <a:t>NETFLIX</a:t>
              </a:r>
            </a:p>
            <a:p>
              <a:r>
                <a:rPr lang="fr-FR" sz="1100" dirty="0" smtClean="0"/>
                <a:t>+ Programmes originaux</a:t>
              </a:r>
              <a:endParaRPr lang="fr-FR" sz="1100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31" y="907018"/>
              <a:ext cx="763802" cy="239076"/>
            </a:xfrm>
            <a:prstGeom prst="rect">
              <a:avLst/>
            </a:prstGeom>
          </p:spPr>
        </p:pic>
      </p:grpSp>
      <p:grpSp>
        <p:nvGrpSpPr>
          <p:cNvPr id="33" name="Groupe 32"/>
          <p:cNvGrpSpPr/>
          <p:nvPr/>
        </p:nvGrpSpPr>
        <p:grpSpPr>
          <a:xfrm>
            <a:off x="350568" y="3618195"/>
            <a:ext cx="1925527" cy="1281432"/>
            <a:chOff x="350568" y="3618195"/>
            <a:chExt cx="1925527" cy="1281432"/>
          </a:xfrm>
        </p:grpSpPr>
        <p:sp>
          <p:nvSpPr>
            <p:cNvPr id="9" name="ZoneTexte 8"/>
            <p:cNvSpPr txBox="1"/>
            <p:nvPr/>
          </p:nvSpPr>
          <p:spPr>
            <a:xfrm>
              <a:off x="350568" y="3914742"/>
              <a:ext cx="1925527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76C6C"/>
                  </a:solidFill>
                </a:rPr>
                <a:t>DISNEY+</a:t>
              </a:r>
            </a:p>
            <a:p>
              <a:r>
                <a:rPr lang="fr-FR" sz="1100" dirty="0" smtClean="0"/>
                <a:t>+ Licences du groupe</a:t>
              </a:r>
            </a:p>
            <a:p>
              <a:r>
                <a:rPr lang="fr-FR" sz="1100" dirty="0" smtClean="0"/>
                <a:t>+ spécialisé dans le familial</a:t>
              </a:r>
            </a:p>
            <a:p>
              <a:r>
                <a:rPr lang="fr-FR" sz="1100" dirty="0" smtClean="0"/>
                <a:t>+ thématiques par franchise</a:t>
              </a:r>
            </a:p>
            <a:p>
              <a:r>
                <a:rPr lang="fr-FR" sz="1100" dirty="0" smtClean="0"/>
                <a:t>+ UX abouti</a:t>
              </a:r>
              <a:endParaRPr lang="fr-FR" sz="1100" dirty="0"/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654" y="3618195"/>
              <a:ext cx="1053156" cy="593093"/>
            </a:xfrm>
            <a:prstGeom prst="rect">
              <a:avLst/>
            </a:prstGeom>
          </p:spPr>
        </p:pic>
      </p:grpSp>
      <p:grpSp>
        <p:nvGrpSpPr>
          <p:cNvPr id="29" name="Groupe 28"/>
          <p:cNvGrpSpPr/>
          <p:nvPr/>
        </p:nvGrpSpPr>
        <p:grpSpPr>
          <a:xfrm>
            <a:off x="894195" y="1644769"/>
            <a:ext cx="2656496" cy="1000005"/>
            <a:chOff x="894195" y="1644769"/>
            <a:chExt cx="2656496" cy="1000005"/>
          </a:xfrm>
        </p:grpSpPr>
        <p:sp>
          <p:nvSpPr>
            <p:cNvPr id="10" name="ZoneTexte 9"/>
            <p:cNvSpPr txBox="1"/>
            <p:nvPr/>
          </p:nvSpPr>
          <p:spPr>
            <a:xfrm>
              <a:off x="894195" y="1829166"/>
              <a:ext cx="2656496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76C6C"/>
                  </a:solidFill>
                </a:rPr>
                <a:t>PRIME vidéos</a:t>
              </a:r>
            </a:p>
            <a:p>
              <a:r>
                <a:rPr lang="fr-FR" sz="1100" dirty="0" smtClean="0"/>
                <a:t>+ Programmes de + en + variés</a:t>
              </a:r>
            </a:p>
            <a:p>
              <a:r>
                <a:rPr lang="fr-FR" sz="1100" dirty="0" smtClean="0"/>
                <a:t>+ inclus dans une offre globale Amazon</a:t>
              </a:r>
            </a:p>
            <a:p>
              <a:r>
                <a:rPr lang="fr-FR" sz="1100" dirty="0" smtClean="0"/>
                <a:t>- UX faiblement développer</a:t>
              </a:r>
              <a:endParaRPr lang="fr-FR" sz="1100" dirty="0"/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534" y="1644769"/>
              <a:ext cx="1241573" cy="423538"/>
            </a:xfrm>
            <a:prstGeom prst="rect">
              <a:avLst/>
            </a:prstGeom>
          </p:spPr>
        </p:pic>
      </p:grpSp>
      <p:grpSp>
        <p:nvGrpSpPr>
          <p:cNvPr id="31" name="Groupe 30"/>
          <p:cNvGrpSpPr/>
          <p:nvPr/>
        </p:nvGrpSpPr>
        <p:grpSpPr>
          <a:xfrm>
            <a:off x="2879584" y="2688511"/>
            <a:ext cx="3153427" cy="1115351"/>
            <a:chOff x="2879584" y="2688511"/>
            <a:chExt cx="3153427" cy="1115351"/>
          </a:xfrm>
        </p:grpSpPr>
        <p:sp>
          <p:nvSpPr>
            <p:cNvPr id="11" name="ZoneTexte 10"/>
            <p:cNvSpPr txBox="1"/>
            <p:nvPr/>
          </p:nvSpPr>
          <p:spPr>
            <a:xfrm>
              <a:off x="2879584" y="2818977"/>
              <a:ext cx="3153427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76C6C"/>
                  </a:solidFill>
                </a:rPr>
                <a:t>MyCanal</a:t>
              </a:r>
              <a:endParaRPr lang="fr-FR" dirty="0" smtClean="0">
                <a:solidFill>
                  <a:srgbClr val="F76C6C"/>
                </a:solidFill>
              </a:endParaRPr>
            </a:p>
            <a:p>
              <a:r>
                <a:rPr lang="fr-FR" sz="1100" dirty="0" smtClean="0"/>
                <a:t>+ Programmes originaux</a:t>
              </a:r>
            </a:p>
            <a:p>
              <a:r>
                <a:rPr lang="fr-FR" sz="1100" dirty="0" smtClean="0"/>
                <a:t>+ Abonnement incluant </a:t>
              </a:r>
              <a:r>
                <a:rPr lang="fr-FR" sz="1100" dirty="0" err="1" smtClean="0"/>
                <a:t>Netflix</a:t>
              </a:r>
              <a:r>
                <a:rPr lang="fr-FR" sz="1100" dirty="0" smtClean="0"/>
                <a:t>, OCS et Disney+</a:t>
              </a:r>
            </a:p>
            <a:p>
              <a:r>
                <a:rPr lang="fr-FR" sz="1100" dirty="0" smtClean="0"/>
                <a:t>+ UX intuitif</a:t>
              </a:r>
            </a:p>
            <a:p>
              <a:r>
                <a:rPr lang="fr-FR" sz="1100" dirty="0" smtClean="0"/>
                <a:t>- Cher / packs thématiques</a:t>
              </a:r>
              <a:endParaRPr lang="fr-FR" sz="1100" dirty="0"/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5630" y="2688511"/>
              <a:ext cx="1290122" cy="418259"/>
            </a:xfrm>
            <a:prstGeom prst="rect">
              <a:avLst/>
            </a:prstGeom>
          </p:spPr>
        </p:pic>
      </p:grpSp>
      <p:grpSp>
        <p:nvGrpSpPr>
          <p:cNvPr id="32" name="Groupe 31"/>
          <p:cNvGrpSpPr/>
          <p:nvPr/>
        </p:nvGrpSpPr>
        <p:grpSpPr>
          <a:xfrm>
            <a:off x="6311690" y="1829166"/>
            <a:ext cx="2398413" cy="1068443"/>
            <a:chOff x="6311690" y="1829166"/>
            <a:chExt cx="2398413" cy="1068443"/>
          </a:xfrm>
        </p:grpSpPr>
        <p:sp>
          <p:nvSpPr>
            <p:cNvPr id="12" name="ZoneTexte 11"/>
            <p:cNvSpPr txBox="1"/>
            <p:nvPr/>
          </p:nvSpPr>
          <p:spPr>
            <a:xfrm>
              <a:off x="6311690" y="1912724"/>
              <a:ext cx="2398413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76C6C"/>
                  </a:solidFill>
                </a:rPr>
                <a:t>OCS</a:t>
              </a:r>
            </a:p>
            <a:p>
              <a:r>
                <a:rPr lang="fr-FR" sz="1100" dirty="0" smtClean="0"/>
                <a:t>+ Exclusivités HBO / vitrine Orange</a:t>
              </a:r>
            </a:p>
            <a:p>
              <a:r>
                <a:rPr lang="fr-FR" sz="1100" dirty="0" smtClean="0"/>
                <a:t>+ </a:t>
              </a:r>
              <a:r>
                <a:rPr lang="fr-FR" sz="1100" dirty="0" err="1" smtClean="0"/>
                <a:t>Simulcast</a:t>
              </a:r>
              <a:r>
                <a:rPr lang="fr-FR" sz="1100" dirty="0" smtClean="0"/>
                <a:t> des séries américaines</a:t>
              </a:r>
            </a:p>
            <a:p>
              <a:r>
                <a:rPr lang="fr-FR" sz="1100" dirty="0" smtClean="0"/>
                <a:t>- Cibles public avertis et adultes</a:t>
              </a:r>
            </a:p>
            <a:p>
              <a:r>
                <a:rPr lang="fr-FR" sz="1100" dirty="0" smtClean="0"/>
                <a:t>- Qualité des vidéos</a:t>
              </a:r>
              <a:endParaRPr lang="fr-FR" sz="1100" dirty="0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832" y="1829166"/>
              <a:ext cx="774910" cy="312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11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cinéma dans la Creuse</a:t>
            </a:r>
            <a:endParaRPr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2" y="1165119"/>
            <a:ext cx="4676193" cy="38503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11" y="1165120"/>
            <a:ext cx="3326746" cy="2337530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6918512" y="2333885"/>
            <a:ext cx="309283" cy="1599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388559" y="395042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</a:t>
            </a:r>
            <a:r>
              <a:rPr lang="fr-FR" dirty="0" smtClean="0"/>
              <a:t>otre client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4766" y="787346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Données 2019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144630" y="4348753"/>
            <a:ext cx="3789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1,66 = deuxième indice le plus bas en France</a:t>
            </a:r>
          </a:p>
          <a:p>
            <a:pPr algn="ctr"/>
            <a:r>
              <a:rPr lang="fr-FR" dirty="0" smtClean="0"/>
              <a:t>Peu d’évolution entre 2001 et 2019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588060" y="78734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Données 2001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47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Le cinéma dans la Creuse / en Nouvelle Aquitaine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467360" y="1239520"/>
            <a:ext cx="833753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Aide de la région quant aux projets de transformation numérique :</a:t>
            </a:r>
          </a:p>
          <a:p>
            <a:pPr marL="44767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Qui ? Les petites et moyennes exploitation cinématographique indépendantes</a:t>
            </a:r>
          </a:p>
          <a:p>
            <a:pPr marL="44767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Pourquoi ? Aider les salles de cinéma face à la crise sanitaire</a:t>
            </a:r>
          </a:p>
          <a:p>
            <a:pPr marL="44767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Objectif ? Attractivité, performance numérique, les relations publiques, simplification de la gestion</a:t>
            </a:r>
          </a:p>
          <a:p>
            <a:pPr marL="44767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Quand ? Dépôts de dossier </a:t>
            </a:r>
            <a:r>
              <a:rPr lang="fr-FR" dirty="0" smtClean="0">
                <a:sym typeface="Wingdings" panose="05000000000000000000" pitchFamily="2" charset="2"/>
              </a:rPr>
              <a:t> 30 novembre 2021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545840" y="4928056"/>
            <a:ext cx="5598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/>
              <a:t>Source : https</a:t>
            </a:r>
            <a:r>
              <a:rPr lang="fr-FR" sz="800" dirty="0"/>
              <a:t>://les-aides.nouvelle-aquitaine.fr/culture/transformation-numerique-des-salles-de-cinema-independantes</a:t>
            </a:r>
          </a:p>
        </p:txBody>
      </p:sp>
    </p:spTree>
    <p:extLst>
      <p:ext uri="{BB962C8B-B14F-4D97-AF65-F5344CB8AC3E}">
        <p14:creationId xmlns:p14="http://schemas.microsoft.com/office/powerpoint/2010/main" val="87974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2;p50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SWOT client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975360"/>
            <a:ext cx="7613650" cy="36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4182"/>
      </p:ext>
    </p:extLst>
  </p:cSld>
  <p:clrMapOvr>
    <a:masterClrMapping/>
  </p:clrMapOvr>
</p:sld>
</file>

<file path=ppt/theme/theme1.xml><?xml version="1.0" encoding="utf-8"?>
<a:theme xmlns:a="http://schemas.openxmlformats.org/drawingml/2006/main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464</Words>
  <Application>Microsoft Office PowerPoint</Application>
  <PresentationFormat>Affichage à l'écran (16:9)</PresentationFormat>
  <Paragraphs>77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Varela Round</vt:lpstr>
      <vt:lpstr>Arial</vt:lpstr>
      <vt:lpstr>Wingdings</vt:lpstr>
      <vt:lpstr>Arial Black</vt:lpstr>
      <vt:lpstr>Trebuchet MS</vt:lpstr>
      <vt:lpstr>Roboto</vt:lpstr>
      <vt:lpstr>Calibri</vt:lpstr>
      <vt:lpstr>Raleway</vt:lpstr>
      <vt:lpstr>Raleway Thin</vt:lpstr>
      <vt:lpstr>Wild Code School</vt:lpstr>
      <vt:lpstr>Présentation PowerPoint</vt:lpstr>
      <vt:lpstr>Présentation PowerPoint</vt:lpstr>
      <vt:lpstr>Le marché du cinéma en France</vt:lpstr>
      <vt:lpstr>Le marché du cinéma en France</vt:lpstr>
      <vt:lpstr>Le marché de la VOD</vt:lpstr>
      <vt:lpstr>Les acteurs de la VOD (exemples)</vt:lpstr>
      <vt:lpstr>Le cinéma dans la Creuse</vt:lpstr>
      <vt:lpstr>Le cinéma dans la Creuse / en Nouvelle Aquitaine</vt:lpstr>
      <vt:lpstr>SWOT client</vt:lpstr>
      <vt:lpstr>Démographie de la Creuse</vt:lpstr>
      <vt:lpstr>Démographie de la Creuse</vt:lpstr>
      <vt:lpstr>Démographie de la Creuse</vt:lpstr>
      <vt:lpstr>Démographie de la Creuse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Rattana PANGNATHIP</cp:lastModifiedBy>
  <cp:revision>50</cp:revision>
  <dcterms:modified xsi:type="dcterms:W3CDTF">2021-04-20T08:32:47Z</dcterms:modified>
</cp:coreProperties>
</file>